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Nunito"/>
      <p:regular r:id="rId20"/>
      <p:bold r:id="rId21"/>
      <p:italic r:id="rId22"/>
      <p:boldItalic r:id="rId23"/>
    </p:embeddedFont>
    <p:embeddedFont>
      <p:font typeface="Maven Pro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regular.fntdata"/><Relationship Id="rId22" Type="http://schemas.openxmlformats.org/officeDocument/2006/relationships/font" Target="fonts/Nunito-italic.fntdata"/><Relationship Id="rId21" Type="http://schemas.openxmlformats.org/officeDocument/2006/relationships/font" Target="fonts/Nunito-bold.fntdata"/><Relationship Id="rId24" Type="http://schemas.openxmlformats.org/officeDocument/2006/relationships/font" Target="fonts/MavenPro-regular.fntdata"/><Relationship Id="rId23" Type="http://schemas.openxmlformats.org/officeDocument/2006/relationships/font" Target="fonts/Nuni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MavenPr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Anthony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718181c05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718181c05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63ac9db7f3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63ac9db7f3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Anthony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63ac9db7f3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63ac9db7f3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Anthony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63ac9db7f3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63ac9db7f3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Yixiao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63ac9db7f3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63ac9db7f3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Yixiao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63ac9db7f3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63ac9db7f3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Daniel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63ac9db7f3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63ac9db7f3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3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Daniel</a:t>
            </a:r>
            <a:endParaRPr b="1" sz="13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63ac9db7f3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63ac9db7f3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Xavier’s Slide : </a:t>
            </a:r>
            <a:r>
              <a:rPr lang="zh-CN" sz="1050">
                <a:solidFill>
                  <a:srgbClr val="FF0000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lang="zh-CN" sz="1050">
                <a:solidFill>
                  <a:srgbClr val="FF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inear approach to  model the relationship. between our variables </a:t>
            </a:r>
            <a:r>
              <a:rPr lang="zh-CN">
                <a:highlight>
                  <a:schemeClr val="lt1"/>
                </a:highlight>
              </a:rPr>
              <a:t> </a:t>
            </a: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718181c0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718181c0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DS 6306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Case Study 1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66408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Anthony Burton-Cordova, Daniel Chang, Yixiao Deng, &amp; Xavier Mojica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What is our next target market?</a:t>
            </a:r>
            <a:endParaRPr/>
          </a:p>
        </p:txBody>
      </p:sp>
      <p:sp>
        <p:nvSpPr>
          <p:cNvPr id="339" name="Google Shape;339;p22"/>
          <p:cNvSpPr txBox="1"/>
          <p:nvPr>
            <p:ph idx="1" type="body"/>
          </p:nvPr>
        </p:nvSpPr>
        <p:spPr>
          <a:xfrm>
            <a:off x="1303800" y="1990050"/>
            <a:ext cx="28041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These are the top 5 states for ABV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#1 Maine 0.067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#2  Colorado 0.065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#3 Oklahoma.  0.063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#4 Florida 0.062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/>
              <a:t>#5 Georgia 0.062</a:t>
            </a:r>
            <a:endParaRPr/>
          </a:p>
        </p:txBody>
      </p:sp>
      <p:sp>
        <p:nvSpPr>
          <p:cNvPr id="340" name="Google Shape;340;p22"/>
          <p:cNvSpPr txBox="1"/>
          <p:nvPr>
            <p:ph idx="1" type="body"/>
          </p:nvPr>
        </p:nvSpPr>
        <p:spPr>
          <a:xfrm>
            <a:off x="5119675" y="1990050"/>
            <a:ext cx="28041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These are the top 5 states for IBU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# 1 Maine 61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#2 </a:t>
            </a:r>
            <a:r>
              <a:rPr lang="zh-CN"/>
              <a:t>West Virginia</a:t>
            </a:r>
            <a:r>
              <a:rPr lang="zh-CN"/>
              <a:t> 57.5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#3 </a:t>
            </a:r>
            <a:r>
              <a:rPr lang="zh-CN"/>
              <a:t>Florida</a:t>
            </a:r>
            <a:r>
              <a:rPr lang="zh-CN"/>
              <a:t>  55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#4 </a:t>
            </a:r>
            <a:r>
              <a:rPr lang="zh-CN"/>
              <a:t>Georgia</a:t>
            </a:r>
            <a:r>
              <a:rPr lang="zh-CN"/>
              <a:t> 55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/>
              <a:t>#5 </a:t>
            </a:r>
            <a:r>
              <a:rPr lang="zh-CN"/>
              <a:t>Delaware</a:t>
            </a:r>
            <a:r>
              <a:rPr lang="zh-CN"/>
              <a:t> 52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How many breweries are present in each state?</a:t>
            </a:r>
            <a:endParaRPr/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 b="0" l="0" r="6472" t="911"/>
          <a:stretch/>
        </p:blipFill>
        <p:spPr>
          <a:xfrm>
            <a:off x="2019725" y="1597875"/>
            <a:ext cx="5252099" cy="321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Address the missing values in each column.</a:t>
            </a:r>
            <a:endParaRPr/>
          </a:p>
        </p:txBody>
      </p:sp>
      <p:sp>
        <p:nvSpPr>
          <p:cNvPr id="290" name="Google Shape;290;p15"/>
          <p:cNvSpPr txBox="1"/>
          <p:nvPr>
            <p:ph idx="1" type="body"/>
          </p:nvPr>
        </p:nvSpPr>
        <p:spPr>
          <a:xfrm>
            <a:off x="745175" y="1362975"/>
            <a:ext cx="3762000" cy="36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To Address the missing values, we need to clean the data frame using an na.omit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Before this step, there were 2410 rows of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After omitting them from the DF, we are now down to 1405 rows of data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6325" y="1270938"/>
            <a:ext cx="3028950" cy="15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"/>
          <p:cNvSpPr txBox="1"/>
          <p:nvPr>
            <p:ph type="title"/>
          </p:nvPr>
        </p:nvSpPr>
        <p:spPr>
          <a:xfrm>
            <a:off x="1211025" y="2584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/>
              <a:t>Finding the median alcohol content (ABV) and international bitterness unit for each state.</a:t>
            </a:r>
            <a:endParaRPr sz="2100"/>
          </a:p>
        </p:txBody>
      </p:sp>
      <p:sp>
        <p:nvSpPr>
          <p:cNvPr id="297" name="Google Shape;297;p16"/>
          <p:cNvSpPr txBox="1"/>
          <p:nvPr/>
        </p:nvSpPr>
        <p:spPr>
          <a:xfrm>
            <a:off x="5586025" y="1820900"/>
            <a:ext cx="196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8" name="Google Shape;298;p16"/>
          <p:cNvPicPr preferRelativeResize="0"/>
          <p:nvPr/>
        </p:nvPicPr>
        <p:blipFill rotWithShape="1">
          <a:blip r:embed="rId3">
            <a:alphaModFix/>
          </a:blip>
          <a:srcRect b="0" l="0" r="0" t="803"/>
          <a:stretch/>
        </p:blipFill>
        <p:spPr>
          <a:xfrm>
            <a:off x="1253600" y="1105900"/>
            <a:ext cx="6945349" cy="397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7"/>
          <p:cNvSpPr txBox="1"/>
          <p:nvPr>
            <p:ph type="title"/>
          </p:nvPr>
        </p:nvSpPr>
        <p:spPr>
          <a:xfrm>
            <a:off x="1200725" y="2790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/>
              <a:t>Finding</a:t>
            </a:r>
            <a:r>
              <a:rPr lang="zh-CN" sz="2400"/>
              <a:t> the median bitterness (IBU) and international bitterness unit for each state.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7"/>
          <p:cNvSpPr txBox="1"/>
          <p:nvPr>
            <p:ph idx="1" type="body"/>
          </p:nvPr>
        </p:nvSpPr>
        <p:spPr>
          <a:xfrm>
            <a:off x="541800" y="1990050"/>
            <a:ext cx="39261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17"/>
          <p:cNvPicPr preferRelativeResize="0"/>
          <p:nvPr/>
        </p:nvPicPr>
        <p:blipFill rotWithShape="1">
          <a:blip r:embed="rId3">
            <a:alphaModFix/>
          </a:blip>
          <a:srcRect b="13760" l="26873" r="21751" t="28130"/>
          <a:stretch/>
        </p:blipFill>
        <p:spPr>
          <a:xfrm>
            <a:off x="1493050" y="1095475"/>
            <a:ext cx="6074025" cy="3864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Which state has the highest median Alcohol By Volume (ABV)? Which state has the highest median bitterness </a:t>
            </a:r>
            <a:r>
              <a:rPr lang="zh-CN"/>
              <a:t>(IBU)</a:t>
            </a:r>
            <a:r>
              <a:rPr lang="zh-CN"/>
              <a:t>?</a:t>
            </a:r>
            <a:endParaRPr/>
          </a:p>
        </p:txBody>
      </p:sp>
      <p:sp>
        <p:nvSpPr>
          <p:cNvPr id="311" name="Google Shape;311;p18"/>
          <p:cNvSpPr txBox="1"/>
          <p:nvPr>
            <p:ph idx="1" type="body"/>
          </p:nvPr>
        </p:nvSpPr>
        <p:spPr>
          <a:xfrm>
            <a:off x="462075" y="2042200"/>
            <a:ext cx="50283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zh-CN" sz="1200">
                <a:solidFill>
                  <a:srgbClr val="000000"/>
                </a:solidFill>
                <a:highlight>
                  <a:schemeClr val="lt1"/>
                </a:highlight>
              </a:rPr>
              <a:t>Maine has the highest median ABV of 0.067</a:t>
            </a:r>
            <a:endParaRPr sz="120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zh-CN" sz="1200">
                <a:solidFill>
                  <a:srgbClr val="000000"/>
                </a:solidFill>
                <a:highlight>
                  <a:srgbClr val="FFFFFF"/>
                </a:highlight>
              </a:rPr>
              <a:t>Maine also has the highest median bittermess, with an IBU of 61 </a:t>
            </a: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zh-CN" sz="1200">
                <a:solidFill>
                  <a:srgbClr val="000000"/>
                </a:solidFill>
                <a:highlight>
                  <a:srgbClr val="FFFFFF"/>
                </a:highlight>
              </a:rPr>
              <a:t>Kentucky has the </a:t>
            </a:r>
            <a:r>
              <a:rPr lang="zh-CN" sz="1200">
                <a:solidFill>
                  <a:srgbClr val="000000"/>
                </a:solidFill>
                <a:highlight>
                  <a:srgbClr val="FFFFFF"/>
                </a:highlight>
              </a:rPr>
              <a:t>highest</a:t>
            </a:r>
            <a:r>
              <a:rPr lang="zh-CN" sz="1200">
                <a:solidFill>
                  <a:srgbClr val="000000"/>
                </a:solidFill>
                <a:highlight>
                  <a:srgbClr val="FFFFFF"/>
                </a:highlight>
              </a:rPr>
              <a:t> overall ABV at 0.125.</a:t>
            </a: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zh-CN" sz="1200">
                <a:solidFill>
                  <a:srgbClr val="000000"/>
                </a:solidFill>
                <a:highlight>
                  <a:srgbClr val="FFFFFF"/>
                </a:highlight>
              </a:rPr>
              <a:t>Oregon has the highest overall IBU at 138.</a:t>
            </a: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312" name="Google Shape;3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0375" y="2042200"/>
            <a:ext cx="3190875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What does this all mean for ABV?</a:t>
            </a:r>
            <a:endParaRPr/>
          </a:p>
        </p:txBody>
      </p:sp>
      <p:sp>
        <p:nvSpPr>
          <p:cNvPr id="318" name="Google Shape;318;p19"/>
          <p:cNvSpPr txBox="1"/>
          <p:nvPr>
            <p:ph idx="1" type="body"/>
          </p:nvPr>
        </p:nvSpPr>
        <p:spPr>
          <a:xfrm>
            <a:off x="678550" y="1995250"/>
            <a:ext cx="4039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The Mean for the ABV is .06 which seems high relative to light, everyday beers (Bud Light, Coors Light, etc.)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T</a:t>
            </a:r>
            <a:r>
              <a:rPr lang="zh-CN"/>
              <a:t>he type of distribution shown on the right has most values centered around 0.052.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M</a:t>
            </a:r>
            <a:r>
              <a:rPr lang="zh-CN"/>
              <a:t>ax for ABV is at 0.12500 and min is 0.02700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The data is right skewed.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19"/>
          <p:cNvPicPr preferRelativeResize="0"/>
          <p:nvPr/>
        </p:nvPicPr>
        <p:blipFill rotWithShape="1">
          <a:blip r:embed="rId3">
            <a:alphaModFix/>
          </a:blip>
          <a:srcRect b="20994" l="23332" r="47172" t="26572"/>
          <a:stretch/>
        </p:blipFill>
        <p:spPr>
          <a:xfrm>
            <a:off x="5002625" y="1549300"/>
            <a:ext cx="3260349" cy="326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0"/>
          <p:cNvSpPr txBox="1"/>
          <p:nvPr>
            <p:ph type="title"/>
          </p:nvPr>
        </p:nvSpPr>
        <p:spPr>
          <a:xfrm>
            <a:off x="1303800" y="2672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Is there an apparent relationship between the bitterness of the beer and its alcoholic content?</a:t>
            </a:r>
            <a:endParaRPr/>
          </a:p>
        </p:txBody>
      </p:sp>
      <p:sp>
        <p:nvSpPr>
          <p:cNvPr id="325" name="Google Shape;325;p20"/>
          <p:cNvSpPr txBox="1"/>
          <p:nvPr>
            <p:ph idx="1" type="body"/>
          </p:nvPr>
        </p:nvSpPr>
        <p:spPr>
          <a:xfrm>
            <a:off x="388225" y="1955225"/>
            <a:ext cx="47802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The relationship appears to be linear and positive but not a strong linear relationship.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There are many outliers from what can be seen.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20"/>
          <p:cNvPicPr preferRelativeResize="0"/>
          <p:nvPr/>
        </p:nvPicPr>
        <p:blipFill rotWithShape="1">
          <a:blip r:embed="rId3">
            <a:alphaModFix/>
          </a:blip>
          <a:srcRect b="25586" l="56687" r="13985" t="21972"/>
          <a:stretch/>
        </p:blipFill>
        <p:spPr>
          <a:xfrm>
            <a:off x="4978575" y="1132575"/>
            <a:ext cx="3927199" cy="395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What is the difference in ABV and IBU of IPA’s vs other Ales?</a:t>
            </a:r>
            <a:endParaRPr/>
          </a:p>
        </p:txBody>
      </p:sp>
      <p:sp>
        <p:nvSpPr>
          <p:cNvPr id="332" name="Google Shape;332;p21"/>
          <p:cNvSpPr txBox="1"/>
          <p:nvPr>
            <p:ph idx="1" type="body"/>
          </p:nvPr>
        </p:nvSpPr>
        <p:spPr>
          <a:xfrm>
            <a:off x="536975" y="1630100"/>
            <a:ext cx="37248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IPA’s have, on average, higher Alcohol by Volume and rank higher in International Bitterness Units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Ales on average, score lower in Alcohol by Volume and rank lower in International Bitterness Units</a:t>
            </a:r>
            <a:endParaRPr/>
          </a:p>
        </p:txBody>
      </p:sp>
      <p:pic>
        <p:nvPicPr>
          <p:cNvPr id="333" name="Google Shape;333;p21"/>
          <p:cNvPicPr preferRelativeResize="0"/>
          <p:nvPr/>
        </p:nvPicPr>
        <p:blipFill rotWithShape="1">
          <a:blip r:embed="rId3">
            <a:alphaModFix/>
          </a:blip>
          <a:srcRect b="32992" l="74203" r="9635" t="21010"/>
          <a:stretch/>
        </p:blipFill>
        <p:spPr>
          <a:xfrm>
            <a:off x="5253050" y="1420500"/>
            <a:ext cx="1898824" cy="30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